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8" r:id="rId9"/>
    <p:sldId id="269" r:id="rId10"/>
    <p:sldId id="270" r:id="rId11"/>
    <p:sldId id="271" r:id="rId12"/>
    <p:sldId id="260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7937B2B-B42E-4CFA-B35C-0A27C0027D33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BA2D0A-3354-4312-B66F-62A01D717B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37B2B-B42E-4CFA-B35C-0A27C0027D33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BA2D0A-3354-4312-B66F-62A01D717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37B2B-B42E-4CFA-B35C-0A27C0027D33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BA2D0A-3354-4312-B66F-62A01D717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37B2B-B42E-4CFA-B35C-0A27C0027D33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BA2D0A-3354-4312-B66F-62A01D717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7937B2B-B42E-4CFA-B35C-0A27C0027D33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BA2D0A-3354-4312-B66F-62A01D717B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37B2B-B42E-4CFA-B35C-0A27C0027D33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6BA2D0A-3354-4312-B66F-62A01D717B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37B2B-B42E-4CFA-B35C-0A27C0027D33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6BA2D0A-3354-4312-B66F-62A01D717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37B2B-B42E-4CFA-B35C-0A27C0027D33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BA2D0A-3354-4312-B66F-62A01D717B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37B2B-B42E-4CFA-B35C-0A27C0027D33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BA2D0A-3354-4312-B66F-62A01D717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7937B2B-B42E-4CFA-B35C-0A27C0027D33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BA2D0A-3354-4312-B66F-62A01D717B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7937B2B-B42E-4CFA-B35C-0A27C0027D33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BA2D0A-3354-4312-B66F-62A01D717B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7937B2B-B42E-4CFA-B35C-0A27C0027D33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6BA2D0A-3354-4312-B66F-62A01D717B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lscience.com/plants-and-animals/scientists-have-sequenced-coffee-genome" TargetMode="External"/><Relationship Id="rId2" Type="http://schemas.openxmlformats.org/officeDocument/2006/relationships/hyperlink" Target="http://www.buffalo.edu/news/releases/2014/09/005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affeineinformer.com/the-complete-guide-to-starbucks-caffeine" TargetMode="External"/><Relationship Id="rId4" Type="http://schemas.openxmlformats.org/officeDocument/2006/relationships/hyperlink" Target="http://www.aarp.org/health/healthy-living/info-10-2013/coffee-for-health.2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Topics Presentation: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Coffee Genome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Jack </a:t>
            </a:r>
            <a:r>
              <a:rPr lang="en-US" dirty="0" err="1" smtClean="0"/>
              <a:t>Duffin</a:t>
            </a:r>
            <a:endParaRPr lang="en-US" dirty="0" smtClean="0"/>
          </a:p>
          <a:p>
            <a:r>
              <a:rPr lang="en-US" dirty="0" smtClean="0"/>
              <a:t>Archer </a:t>
            </a:r>
            <a:r>
              <a:rPr lang="en-US" dirty="0" err="1" smtClean="0"/>
              <a:t>Leida</a:t>
            </a:r>
            <a:endParaRPr lang="en-US" dirty="0" smtClean="0"/>
          </a:p>
          <a:p>
            <a:r>
              <a:rPr lang="en-US" dirty="0" smtClean="0"/>
              <a:t>Sawyer Ikeda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Coffee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Coffee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Starbuck </a:t>
            </a:r>
            <a:r>
              <a:rPr lang="en-US" dirty="0" err="1" smtClean="0"/>
              <a:t>Venti</a:t>
            </a:r>
            <a:r>
              <a:rPr lang="en-US" dirty="0" smtClean="0"/>
              <a:t> </a:t>
            </a:r>
            <a:r>
              <a:rPr lang="en-US" dirty="0" smtClean="0"/>
              <a:t>Brewed Coffee </a:t>
            </a:r>
            <a:r>
              <a:rPr lang="en-US" dirty="0" smtClean="0"/>
              <a:t>– </a:t>
            </a:r>
            <a:r>
              <a:rPr lang="en-US" dirty="0" smtClean="0"/>
              <a:t>415mg</a:t>
            </a:r>
            <a:endParaRPr lang="en-US" dirty="0"/>
          </a:p>
        </p:txBody>
      </p:sp>
      <p:pic>
        <p:nvPicPr>
          <p:cNvPr id="6" name="Picture 5" descr="4512331490_86ee6d4e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352800"/>
            <a:ext cx="3810000" cy="32842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Caffeine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 - 40 </a:t>
            </a:r>
            <a:r>
              <a:rPr lang="en-US" dirty="0" smtClean="0"/>
              <a:t>mg</a:t>
            </a:r>
          </a:p>
          <a:p>
            <a:endParaRPr lang="en-US" dirty="0" smtClean="0"/>
          </a:p>
          <a:p>
            <a:r>
              <a:rPr lang="en-US" dirty="0" smtClean="0"/>
              <a:t>Chocolate - 9 </a:t>
            </a:r>
            <a:r>
              <a:rPr lang="en-US" dirty="0" smtClean="0"/>
              <a:t>mg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Coffee – 415 mg</a:t>
            </a:r>
            <a:endParaRPr lang="en-US" dirty="0" smtClean="0"/>
          </a:p>
        </p:txBody>
      </p:sp>
      <p:pic>
        <p:nvPicPr>
          <p:cNvPr id="6" name="Picture 5" descr="EC-member-states-moving-toward-caffeine-health-claim-consensus_strict_x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286000"/>
            <a:ext cx="4065481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Caffeine in Coffee Genome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Caffeine producing enzymes</a:t>
            </a:r>
          </a:p>
          <a:p>
            <a:pPr lvl="1"/>
            <a:r>
              <a:rPr lang="en-US" dirty="0" smtClean="0"/>
              <a:t>Common ancestors would have closely-related enzymes</a:t>
            </a:r>
          </a:p>
          <a:p>
            <a:pPr lvl="1"/>
            <a:r>
              <a:rPr lang="en-US" dirty="0" smtClean="0"/>
              <a:t>More closely related to other genes in coffee plant than tea and chocolate enzymes</a:t>
            </a:r>
          </a:p>
          <a:p>
            <a:endParaRPr lang="en-US" dirty="0" smtClean="0"/>
          </a:p>
          <a:p>
            <a:pPr marL="292100" lvl="1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n-US" dirty="0" smtClean="0"/>
              <a:t>Suggests that caffeine in coffee developed independently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new sequence, we have the genes to: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Develop better resistance to pathogens in wild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Develop better resistance to climate change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And most importantly…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the taste and aroma of our coffee!</a:t>
            </a:r>
            <a:endParaRPr lang="en-US" dirty="0"/>
          </a:p>
        </p:txBody>
      </p:sp>
      <p:pic>
        <p:nvPicPr>
          <p:cNvPr id="4" name="Picture 3" descr="o-COFFEE-face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124200"/>
            <a:ext cx="6096000" cy="304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  <a:hlinkClick r:id="rId2"/>
              </a:rPr>
              <a:t>http://www.buffalo.edu/news/releases/2014/09/005.html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  <a:hlinkClick r:id="rId3"/>
              </a:rPr>
              <a:t>http://www.iflscience.com/plants-and-animals/scientists-have-sequenced-coffee-genome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  <a:hlinkClick r:id="rId4"/>
              </a:rPr>
              <a:t>http://www.aarp.org/health/healthy-living/info-10-2013/coffee-for-health.2.html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  <a:hlinkClick r:id="rId5"/>
              </a:rPr>
              <a:t>http://www.caffeineinformer.com/the-complete-guide-to-starbucks-caffeine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Coffee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2013 </a:t>
            </a:r>
          </a:p>
          <a:p>
            <a:pPr lvl="1"/>
            <a:r>
              <a:rPr lang="en-US" dirty="0" smtClean="0"/>
              <a:t> 8.7 million tons produced</a:t>
            </a:r>
          </a:p>
          <a:p>
            <a:pPr lvl="1"/>
            <a:r>
              <a:rPr lang="en-US" dirty="0" smtClean="0"/>
              <a:t>Over $11 million in revenue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offee-bea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200400"/>
            <a:ext cx="4876800" cy="32416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Coffee in 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Stunt Competitors’ Growth</a:t>
            </a:r>
          </a:p>
          <a:p>
            <a:endParaRPr lang="en-US" dirty="0" smtClean="0"/>
          </a:p>
          <a:p>
            <a:r>
              <a:rPr lang="en-US" dirty="0" smtClean="0"/>
              <a:t>Insects</a:t>
            </a:r>
          </a:p>
          <a:p>
            <a:pPr lvl="1"/>
            <a:r>
              <a:rPr lang="en-US" dirty="0" smtClean="0"/>
              <a:t>Plants use as repellent (Toxic)</a:t>
            </a:r>
          </a:p>
          <a:p>
            <a:pPr lvl="1"/>
            <a:r>
              <a:rPr lang="en-US" dirty="0" smtClean="0"/>
              <a:t>Caffeine addiction in pollinators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11 coffee pl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4114800"/>
            <a:ext cx="3073400" cy="2305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Coffea</a:t>
            </a:r>
            <a:r>
              <a:rPr lang="en-US" dirty="0" smtClean="0"/>
              <a:t> </a:t>
            </a:r>
            <a:r>
              <a:rPr lang="en-US" dirty="0" err="1" smtClean="0"/>
              <a:t>Canephora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Represents 30% of world-wide production</a:t>
            </a:r>
          </a:p>
          <a:p>
            <a:endParaRPr lang="en-US" dirty="0"/>
          </a:p>
        </p:txBody>
      </p:sp>
      <p:pic>
        <p:nvPicPr>
          <p:cNvPr id="4" name="Picture 3" descr="coffee-ban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971800"/>
            <a:ext cx="5638800" cy="30574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Coffea</a:t>
            </a:r>
            <a:r>
              <a:rPr lang="en-US" dirty="0" smtClean="0"/>
              <a:t> </a:t>
            </a:r>
            <a:r>
              <a:rPr lang="en-US" dirty="0" err="1" smtClean="0"/>
              <a:t>Canephora</a:t>
            </a:r>
            <a:r>
              <a:rPr lang="en-US" dirty="0" smtClean="0"/>
              <a:t> Genome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French Institute of Research for </a:t>
            </a:r>
            <a:r>
              <a:rPr lang="en-US" dirty="0" smtClean="0"/>
              <a:t>Development</a:t>
            </a:r>
          </a:p>
          <a:p>
            <a:endParaRPr lang="en-US" dirty="0" smtClean="0"/>
          </a:p>
          <a:p>
            <a:r>
              <a:rPr lang="en-US" dirty="0" smtClean="0"/>
              <a:t>French </a:t>
            </a:r>
            <a:r>
              <a:rPr lang="en-US" dirty="0" smtClean="0"/>
              <a:t>National Sequencing </a:t>
            </a:r>
            <a:r>
              <a:rPr lang="en-US" dirty="0" smtClean="0"/>
              <a:t>Center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Contains 23 unique genes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Aroma and Taste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Larger gene families</a:t>
            </a:r>
          </a:p>
          <a:p>
            <a:pPr lvl="1"/>
            <a:r>
              <a:rPr lang="en-US" dirty="0" smtClean="0"/>
              <a:t>Production of Alkaloid (Aroma)</a:t>
            </a:r>
          </a:p>
          <a:p>
            <a:pPr lvl="1"/>
            <a:r>
              <a:rPr lang="en-US" dirty="0" smtClean="0"/>
              <a:t>Production of </a:t>
            </a:r>
            <a:r>
              <a:rPr lang="en-US" dirty="0" err="1" smtClean="0"/>
              <a:t>Flavonoid</a:t>
            </a:r>
            <a:r>
              <a:rPr lang="en-US" dirty="0" smtClean="0"/>
              <a:t> Compounds (Bitterness)</a:t>
            </a:r>
          </a:p>
        </p:txBody>
      </p:sp>
      <p:pic>
        <p:nvPicPr>
          <p:cNvPr id="4" name="Picture 3" descr="Coffee-B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8532" y="3200400"/>
            <a:ext cx="4166937" cy="31257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Caffeine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Chocolate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Coffee</a:t>
            </a:r>
          </a:p>
          <a:p>
            <a:endParaRPr lang="en-US" dirty="0" smtClean="0"/>
          </a:p>
          <a:p>
            <a:r>
              <a:rPr lang="en-US" dirty="0" smtClean="0"/>
              <a:t>T</a:t>
            </a:r>
            <a:r>
              <a:rPr lang="en-US" dirty="0" smtClean="0"/>
              <a:t>hought to have evolved from common ancestor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Starbucks </a:t>
            </a:r>
            <a:r>
              <a:rPr lang="en-US" dirty="0" err="1" smtClean="0"/>
              <a:t>Venti</a:t>
            </a:r>
            <a:r>
              <a:rPr lang="en-US" dirty="0" smtClean="0"/>
              <a:t> </a:t>
            </a:r>
            <a:r>
              <a:rPr lang="en-US" dirty="0" err="1" smtClean="0"/>
              <a:t>Chai</a:t>
            </a:r>
            <a:r>
              <a:rPr lang="en-US" dirty="0" smtClean="0"/>
              <a:t> Tea – 40 </a:t>
            </a:r>
            <a:r>
              <a:rPr lang="en-US" dirty="0" smtClean="0"/>
              <a:t>mg</a:t>
            </a:r>
            <a:endParaRPr lang="en-US" dirty="0" smtClean="0"/>
          </a:p>
        </p:txBody>
      </p:sp>
      <p:pic>
        <p:nvPicPr>
          <p:cNvPr id="7" name="Picture 6" descr="uk-reuters-com_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4329" y="3352800"/>
            <a:ext cx="4175342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Chocolate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Chocolate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Hershey’s Chocolate Bar – 9 </a:t>
            </a:r>
            <a:r>
              <a:rPr lang="en-US" dirty="0" smtClean="0"/>
              <a:t>mg</a:t>
            </a:r>
            <a:endParaRPr lang="en-US" dirty="0" smtClean="0"/>
          </a:p>
        </p:txBody>
      </p:sp>
      <p:pic>
        <p:nvPicPr>
          <p:cNvPr id="6" name="Picture 5" descr="hershey's bars.jpg"/>
          <p:cNvPicPr>
            <a:picLocks noChangeAspect="1"/>
          </p:cNvPicPr>
          <p:nvPr/>
        </p:nvPicPr>
        <p:blipFill>
          <a:blip r:embed="rId2" cstate="print"/>
          <a:srcRect b="6530"/>
          <a:stretch>
            <a:fillRect/>
          </a:stretch>
        </p:blipFill>
        <p:spPr>
          <a:xfrm>
            <a:off x="2490788" y="3505200"/>
            <a:ext cx="4162425" cy="25904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353</TotalTime>
  <Words>220</Words>
  <Application>Microsoft Office PowerPoint</Application>
  <PresentationFormat>On-screen Show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Foundry</vt:lpstr>
      <vt:lpstr>Current Topics Presentation:  The Coffee Genome</vt:lpstr>
      <vt:lpstr>Coffee Consumption</vt:lpstr>
      <vt:lpstr>Coffee in Nature</vt:lpstr>
      <vt:lpstr>Coffea Canephora</vt:lpstr>
      <vt:lpstr>Coffea Canephora Genome</vt:lpstr>
      <vt:lpstr>Aroma and Taste</vt:lpstr>
      <vt:lpstr>Caffeine</vt:lpstr>
      <vt:lpstr>Tea</vt:lpstr>
      <vt:lpstr>Chocolate</vt:lpstr>
      <vt:lpstr>Coffee</vt:lpstr>
      <vt:lpstr>Caffeine</vt:lpstr>
      <vt:lpstr>Caffeine in Coffee Genome</vt:lpstr>
      <vt:lpstr> Importance</vt:lpstr>
      <vt:lpstr>Importance</vt:lpstr>
      <vt:lpstr>Sources</vt:lpstr>
    </vt:vector>
  </TitlesOfParts>
  <Company>Autodesk,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Topics Presentation:  The Coffee Genome</dc:title>
  <dc:creator>Autodesk, Inc.</dc:creator>
  <cp:lastModifiedBy>Autodesk, Inc.</cp:lastModifiedBy>
  <cp:revision>19</cp:revision>
  <dcterms:created xsi:type="dcterms:W3CDTF">2014-09-10T18:04:43Z</dcterms:created>
  <dcterms:modified xsi:type="dcterms:W3CDTF">2014-09-12T05:56:54Z</dcterms:modified>
</cp:coreProperties>
</file>