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Average"/>
      <p:regular r:id="rId16"/>
    </p:embeddedFont>
    <p:embeddedFont>
      <p:font typeface="Oswald"/>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swald-regular.fntdata"/><Relationship Id="rId16" Type="http://schemas.openxmlformats.org/officeDocument/2006/relationships/font" Target="fonts/Average-regular.fntdata"/><Relationship Id="rId5" Type="http://schemas.openxmlformats.org/officeDocument/2006/relationships/slide" Target="slides/slide.xml"/><Relationship Id="rId6" Type="http://schemas.openxmlformats.org/officeDocument/2006/relationships/slide" Target="slides/slide1.xml"/><Relationship Id="rId18"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099" cy="206999"/>
          </a:xfrm>
        </p:grpSpPr>
        <p:sp>
          <p:nvSpPr>
            <p:cNvPr id="11" name="Shape 11"/>
            <p:cNvSpPr/>
            <p:nvPr/>
          </p:nvSpPr>
          <p:spPr>
            <a:xfrm>
              <a:off x="446857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099"/>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199"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199"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199"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599"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07.jpg"/><Relationship Id="rId4" Type="http://schemas.openxmlformats.org/officeDocument/2006/relationships/image" Target="../media/image0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2.jpg"/><Relationship Id="rId4" Type="http://schemas.openxmlformats.org/officeDocument/2006/relationships/image" Target="../media/image0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0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671257" y="990800"/>
            <a:ext cx="7801500" cy="1730099"/>
          </a:xfrm>
          <a:prstGeom prst="rect">
            <a:avLst/>
          </a:prstGeom>
        </p:spPr>
        <p:txBody>
          <a:bodyPr anchorCtr="0" anchor="b" bIns="91425" lIns="91425" rIns="91425" tIns="91425">
            <a:noAutofit/>
          </a:bodyPr>
          <a:lstStyle/>
          <a:p>
            <a:pPr lvl="0">
              <a:spcBef>
                <a:spcPts val="0"/>
              </a:spcBef>
              <a:buNone/>
            </a:pPr>
            <a:r>
              <a:rPr lang="en"/>
              <a:t>STEM Curriculum Project</a:t>
            </a:r>
          </a:p>
        </p:txBody>
      </p:sp>
      <p:sp>
        <p:nvSpPr>
          <p:cNvPr id="60" name="Shape 60"/>
          <p:cNvSpPr txBox="1"/>
          <p:nvPr>
            <p:ph idx="1" type="subTitle"/>
          </p:nvPr>
        </p:nvSpPr>
        <p:spPr>
          <a:xfrm>
            <a:off x="671250" y="3174875"/>
            <a:ext cx="7801500" cy="792600"/>
          </a:xfrm>
          <a:prstGeom prst="rect">
            <a:avLst/>
          </a:prstGeom>
        </p:spPr>
        <p:txBody>
          <a:bodyPr anchorCtr="0" anchor="t" bIns="91425" lIns="91425" rIns="91425" tIns="91425">
            <a:noAutofit/>
          </a:bodyPr>
          <a:lstStyle/>
          <a:p>
            <a:pPr lvl="0">
              <a:spcBef>
                <a:spcPts val="0"/>
              </a:spcBef>
              <a:buNone/>
            </a:pPr>
            <a:r>
              <a:rPr lang="en"/>
              <a:t>by Bryan, Jacob, Poh, and Sawyer</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465300" y="584125"/>
            <a:ext cx="8213399" cy="4090800"/>
          </a:xfrm>
          <a:prstGeom prst="rect">
            <a:avLst/>
          </a:prstGeom>
        </p:spPr>
        <p:txBody>
          <a:bodyPr anchorCtr="0" anchor="ctr" bIns="91425" lIns="91425" rIns="91425" tIns="91425">
            <a:noAutofit/>
          </a:bodyPr>
          <a:lstStyle/>
          <a:p>
            <a:pPr lvl="0" rtl="0" algn="ctr">
              <a:spcBef>
                <a:spcPts val="0"/>
              </a:spcBef>
              <a:buNone/>
            </a:pPr>
            <a:r>
              <a:rPr lang="en"/>
              <a:t>Overview:</a:t>
            </a:r>
          </a:p>
          <a:p>
            <a:pPr lvl="0" rtl="0" algn="ctr">
              <a:spcBef>
                <a:spcPts val="0"/>
              </a:spcBef>
              <a:buNone/>
            </a:pPr>
            <a:r>
              <a:t/>
            </a:r>
            <a:endParaRPr/>
          </a:p>
          <a:p>
            <a:pPr indent="-228600" lvl="0" marL="457200" rtl="0" algn="ctr">
              <a:spcBef>
                <a:spcPts val="0"/>
              </a:spcBef>
              <a:buChar char="●"/>
            </a:pPr>
            <a:r>
              <a:rPr lang="en"/>
              <a:t>5 Labs</a:t>
            </a:r>
          </a:p>
          <a:p>
            <a:pPr indent="-228600" lvl="0" marL="457200" algn="ctr">
              <a:spcBef>
                <a:spcPts val="0"/>
              </a:spcBef>
              <a:buChar char="●"/>
            </a:pPr>
            <a:r>
              <a:rPr lang="en"/>
              <a:t>Journal</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Ice Cream Lab (2-3 Periods)</a:t>
            </a:r>
          </a:p>
        </p:txBody>
      </p:sp>
      <p:sp>
        <p:nvSpPr>
          <p:cNvPr id="127" name="Shape 127"/>
          <p:cNvSpPr txBox="1"/>
          <p:nvPr>
            <p:ph idx="1" type="body"/>
          </p:nvPr>
        </p:nvSpPr>
        <p:spPr>
          <a:xfrm>
            <a:off x="311700" y="1152475"/>
            <a:ext cx="8520599" cy="3580500"/>
          </a:xfrm>
          <a:prstGeom prst="rect">
            <a:avLst/>
          </a:prstGeom>
        </p:spPr>
        <p:txBody>
          <a:bodyPr anchorCtr="0" anchor="t" bIns="91425" lIns="91425" rIns="91425" tIns="91425">
            <a:noAutofit/>
          </a:bodyPr>
          <a:lstStyle/>
          <a:p>
            <a:pPr indent="0" lvl="0" marL="3200400" rtl="0">
              <a:spcBef>
                <a:spcPts val="0"/>
              </a:spcBef>
              <a:buNone/>
            </a:pPr>
            <a:r>
              <a:rPr lang="en" sz="2200" u="sng"/>
              <a:t>Key Concepts:</a:t>
            </a:r>
            <a:r>
              <a:rPr lang="en" sz="2200"/>
              <a:t> </a:t>
            </a:r>
          </a:p>
          <a:p>
            <a:pPr indent="-368300" lvl="0" marL="3657600" rtl="0">
              <a:spcBef>
                <a:spcPts val="0"/>
              </a:spcBef>
              <a:buSzPct val="100000"/>
              <a:buChar char="-"/>
            </a:pPr>
            <a:r>
              <a:rPr lang="en" sz="2200"/>
              <a:t>Freezing temperature of water</a:t>
            </a:r>
          </a:p>
          <a:p>
            <a:pPr indent="-368300" lvl="0" marL="3657600" rtl="0">
              <a:spcBef>
                <a:spcPts val="0"/>
              </a:spcBef>
              <a:buSzPct val="100000"/>
              <a:buChar char="-"/>
            </a:pPr>
            <a:r>
              <a:rPr lang="en" sz="2200"/>
              <a:t>Effects of salt on ice</a:t>
            </a:r>
          </a:p>
          <a:p>
            <a:pPr indent="-368300" lvl="0" marL="3657600" rtl="0">
              <a:spcBef>
                <a:spcPts val="0"/>
              </a:spcBef>
              <a:buSzPct val="100000"/>
              <a:buChar char="-"/>
            </a:pPr>
            <a:r>
              <a:rPr lang="en" sz="2200"/>
              <a:t>Property change of water				</a:t>
            </a:r>
          </a:p>
          <a:p>
            <a:pPr lvl="0" rtl="0">
              <a:lnSpc>
                <a:spcPct val="115000"/>
              </a:lnSpc>
              <a:spcBef>
                <a:spcPts val="0"/>
              </a:spcBef>
              <a:buNone/>
            </a:pPr>
            <a:r>
              <a:rPr lang="en" sz="2200" u="sng"/>
              <a:t>Objective:</a:t>
            </a:r>
            <a:r>
              <a:rPr lang="en" sz="2200"/>
              <a:t>  Making Ice Cream is fun, the students should know the science behind it. They have fun doing this lab and it makes it possible to teach kids these concepts through an avenue they can relate to.</a:t>
            </a:r>
          </a:p>
          <a:p>
            <a:pPr lvl="0" rtl="0">
              <a:spcBef>
                <a:spcPts val="0"/>
              </a:spcBef>
              <a:buNone/>
            </a:pPr>
            <a:r>
              <a:t/>
            </a:r>
            <a:endParaRPr sz="2200"/>
          </a:p>
          <a:p>
            <a:pPr indent="0" lvl="0" marL="3200400">
              <a:spcBef>
                <a:spcPts val="0"/>
              </a:spcBef>
              <a:buNone/>
            </a:pPr>
            <a:r>
              <a:t/>
            </a:r>
            <a:endParaRPr sz="2200"/>
          </a:p>
        </p:txBody>
      </p:sp>
      <p:pic>
        <p:nvPicPr>
          <p:cNvPr id="128" name="Shape 128"/>
          <p:cNvPicPr preferRelativeResize="0"/>
          <p:nvPr/>
        </p:nvPicPr>
        <p:blipFill>
          <a:blip r:embed="rId3">
            <a:alphaModFix/>
          </a:blip>
          <a:stretch>
            <a:fillRect/>
          </a:stretch>
        </p:blipFill>
        <p:spPr>
          <a:xfrm>
            <a:off x="311700" y="1152475"/>
            <a:ext cx="2907799" cy="19368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pic>
        <p:nvPicPr>
          <p:cNvPr id="70" name="Shape 70"/>
          <p:cNvPicPr preferRelativeResize="0"/>
          <p:nvPr/>
        </p:nvPicPr>
        <p:blipFill>
          <a:blip r:embed="rId3">
            <a:alphaModFix/>
          </a:blip>
          <a:stretch>
            <a:fillRect/>
          </a:stretch>
        </p:blipFill>
        <p:spPr>
          <a:xfrm>
            <a:off x="4964025" y="209101"/>
            <a:ext cx="3442423" cy="4454909"/>
          </a:xfrm>
          <a:prstGeom prst="rect">
            <a:avLst/>
          </a:prstGeom>
          <a:noFill/>
          <a:ln>
            <a:noFill/>
          </a:ln>
        </p:spPr>
      </p:pic>
      <p:pic>
        <p:nvPicPr>
          <p:cNvPr id="71" name="Shape 71"/>
          <p:cNvPicPr preferRelativeResize="0"/>
          <p:nvPr/>
        </p:nvPicPr>
        <p:blipFill>
          <a:blip r:embed="rId4">
            <a:alphaModFix/>
          </a:blip>
          <a:stretch>
            <a:fillRect/>
          </a:stretch>
        </p:blipFill>
        <p:spPr>
          <a:xfrm>
            <a:off x="854224" y="209100"/>
            <a:ext cx="3442423" cy="44549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265500" y="1081400"/>
            <a:ext cx="4045199" cy="1710300"/>
          </a:xfrm>
          <a:prstGeom prst="rect">
            <a:avLst/>
          </a:prstGeom>
        </p:spPr>
        <p:txBody>
          <a:bodyPr anchorCtr="0" anchor="b" bIns="91425" lIns="91425" rIns="91425" tIns="91425">
            <a:noAutofit/>
          </a:bodyPr>
          <a:lstStyle/>
          <a:p>
            <a:pPr lvl="0">
              <a:spcBef>
                <a:spcPts val="0"/>
              </a:spcBef>
              <a:buNone/>
            </a:pPr>
            <a:r>
              <a:rPr lang="en"/>
              <a:t>Candy Atom Model Lab</a:t>
            </a:r>
          </a:p>
        </p:txBody>
      </p:sp>
      <p:sp>
        <p:nvSpPr>
          <p:cNvPr id="77" name="Shape 77"/>
          <p:cNvSpPr txBox="1"/>
          <p:nvPr>
            <p:ph idx="1" type="subTitle"/>
          </p:nvPr>
        </p:nvSpPr>
        <p:spPr>
          <a:xfrm>
            <a:off x="265500" y="2845200"/>
            <a:ext cx="4045199" cy="1345500"/>
          </a:xfrm>
          <a:prstGeom prst="rect">
            <a:avLst/>
          </a:prstGeom>
        </p:spPr>
        <p:txBody>
          <a:bodyPr anchorCtr="0" anchor="t" bIns="91425" lIns="91425" rIns="91425" tIns="91425">
            <a:noAutofit/>
          </a:bodyPr>
          <a:lstStyle/>
          <a:p>
            <a:pPr lvl="0">
              <a:spcBef>
                <a:spcPts val="0"/>
              </a:spcBef>
              <a:buNone/>
            </a:pPr>
            <a:r>
              <a:rPr lang="en"/>
              <a:t>(1-2 Periods)</a:t>
            </a:r>
          </a:p>
        </p:txBody>
      </p:sp>
      <p:pic>
        <p:nvPicPr>
          <p:cNvPr id="78" name="Shape 78"/>
          <p:cNvPicPr preferRelativeResize="0"/>
          <p:nvPr/>
        </p:nvPicPr>
        <p:blipFill>
          <a:blip r:embed="rId3">
            <a:alphaModFix/>
          </a:blip>
          <a:stretch>
            <a:fillRect/>
          </a:stretch>
        </p:blipFill>
        <p:spPr>
          <a:xfrm>
            <a:off x="4846900" y="1081400"/>
            <a:ext cx="4045199" cy="30338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Candy Atom Model Lab (1-2 Periods)</a:t>
            </a:r>
          </a:p>
        </p:txBody>
      </p:sp>
      <p:sp>
        <p:nvSpPr>
          <p:cNvPr id="84" name="Shape 84"/>
          <p:cNvSpPr txBox="1"/>
          <p:nvPr>
            <p:ph idx="1" type="body"/>
          </p:nvPr>
        </p:nvSpPr>
        <p:spPr>
          <a:xfrm>
            <a:off x="311700" y="1152475"/>
            <a:ext cx="3947699" cy="3416400"/>
          </a:xfrm>
          <a:prstGeom prst="rect">
            <a:avLst/>
          </a:prstGeom>
        </p:spPr>
        <p:txBody>
          <a:bodyPr anchorCtr="0" anchor="t" bIns="91425" lIns="91425" rIns="91425" tIns="91425">
            <a:noAutofit/>
          </a:bodyPr>
          <a:lstStyle/>
          <a:p>
            <a:pPr lvl="0" rtl="0">
              <a:spcBef>
                <a:spcPts val="0"/>
              </a:spcBef>
              <a:buNone/>
            </a:pPr>
            <a:r>
              <a:rPr b="1" lang="en"/>
              <a:t>Concepts:</a:t>
            </a:r>
          </a:p>
          <a:p>
            <a:pPr indent="-317500" lvl="0" marL="457200" rtl="0">
              <a:spcBef>
                <a:spcPts val="0"/>
              </a:spcBef>
              <a:buSzPct val="100000"/>
            </a:pPr>
            <a:r>
              <a:rPr lang="en" sz="1400"/>
              <a:t>Atoms + Atomic Composition</a:t>
            </a:r>
          </a:p>
          <a:p>
            <a:pPr indent="-317500" lvl="0" marL="457200" rtl="0">
              <a:spcBef>
                <a:spcPts val="0"/>
              </a:spcBef>
              <a:buSzPct val="100000"/>
            </a:pPr>
            <a:r>
              <a:rPr lang="en" sz="1400"/>
              <a:t>Elements</a:t>
            </a:r>
          </a:p>
          <a:p>
            <a:pPr lvl="0" rtl="0">
              <a:spcBef>
                <a:spcPts val="0"/>
              </a:spcBef>
              <a:buNone/>
            </a:pPr>
            <a:r>
              <a:t/>
            </a:r>
            <a:endParaRPr/>
          </a:p>
          <a:p>
            <a:pPr lvl="0" rtl="0">
              <a:spcBef>
                <a:spcPts val="0"/>
              </a:spcBef>
              <a:buNone/>
            </a:pPr>
            <a:r>
              <a:rPr b="1" lang="en"/>
              <a:t>Review Activity:</a:t>
            </a:r>
          </a:p>
          <a:p>
            <a:pPr indent="-317500" lvl="0" marL="457200">
              <a:spcBef>
                <a:spcPts val="0"/>
              </a:spcBef>
              <a:buSzPct val="100000"/>
            </a:pPr>
            <a:r>
              <a:rPr lang="en" sz="1400"/>
              <a:t>Discussion Questions</a:t>
            </a:r>
          </a:p>
        </p:txBody>
      </p:sp>
      <p:pic>
        <p:nvPicPr>
          <p:cNvPr id="85" name="Shape 85"/>
          <p:cNvPicPr preferRelativeResize="0"/>
          <p:nvPr/>
        </p:nvPicPr>
        <p:blipFill>
          <a:blip r:embed="rId3">
            <a:alphaModFix/>
          </a:blip>
          <a:stretch>
            <a:fillRect/>
          </a:stretch>
        </p:blipFill>
        <p:spPr>
          <a:xfrm>
            <a:off x="5349550" y="1043848"/>
            <a:ext cx="2807824" cy="36336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Phase Changes Lab (2-3 Periods)</a:t>
            </a:r>
          </a:p>
        </p:txBody>
      </p:sp>
      <p:pic>
        <p:nvPicPr>
          <p:cNvPr id="91" name="Shape 91"/>
          <p:cNvPicPr preferRelativeResize="0"/>
          <p:nvPr/>
        </p:nvPicPr>
        <p:blipFill>
          <a:blip r:embed="rId3">
            <a:alphaModFix/>
          </a:blip>
          <a:stretch>
            <a:fillRect/>
          </a:stretch>
        </p:blipFill>
        <p:spPr>
          <a:xfrm>
            <a:off x="311702" y="1316625"/>
            <a:ext cx="3707550" cy="3403299"/>
          </a:xfrm>
          <a:prstGeom prst="rect">
            <a:avLst/>
          </a:prstGeom>
          <a:noFill/>
          <a:ln>
            <a:noFill/>
          </a:ln>
        </p:spPr>
      </p:pic>
      <p:pic>
        <p:nvPicPr>
          <p:cNvPr id="92" name="Shape 92"/>
          <p:cNvPicPr preferRelativeResize="0"/>
          <p:nvPr/>
        </p:nvPicPr>
        <p:blipFill>
          <a:blip r:embed="rId4">
            <a:alphaModFix/>
          </a:blip>
          <a:stretch>
            <a:fillRect/>
          </a:stretch>
        </p:blipFill>
        <p:spPr>
          <a:xfrm>
            <a:off x="5022300" y="1437125"/>
            <a:ext cx="3810000" cy="31623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idx="1" type="body"/>
          </p:nvPr>
        </p:nvSpPr>
        <p:spPr>
          <a:xfrm>
            <a:off x="335475" y="1389600"/>
            <a:ext cx="2807999" cy="3179400"/>
          </a:xfrm>
          <a:prstGeom prst="rect">
            <a:avLst/>
          </a:prstGeom>
        </p:spPr>
        <p:txBody>
          <a:bodyPr anchorCtr="0" anchor="t" bIns="91425" lIns="91425" rIns="91425" tIns="91425">
            <a:noAutofit/>
          </a:bodyPr>
          <a:lstStyle/>
          <a:p>
            <a:pPr lvl="0" rtl="0">
              <a:spcBef>
                <a:spcPts val="0"/>
              </a:spcBef>
              <a:buNone/>
            </a:pPr>
            <a:r>
              <a:rPr b="1" lang="en" sz="1800"/>
              <a:t>Concepts:</a:t>
            </a:r>
          </a:p>
          <a:p>
            <a:pPr indent="-317500" lvl="0" marL="457200" rtl="0">
              <a:spcBef>
                <a:spcPts val="0"/>
              </a:spcBef>
              <a:buSzPct val="100000"/>
            </a:pPr>
            <a:r>
              <a:rPr lang="en" sz="1400"/>
              <a:t>States of Matter</a:t>
            </a:r>
          </a:p>
          <a:p>
            <a:pPr indent="-317500" lvl="0" marL="457200" rtl="0">
              <a:spcBef>
                <a:spcPts val="0"/>
              </a:spcBef>
              <a:buSzPct val="100000"/>
            </a:pPr>
            <a:r>
              <a:rPr lang="en" sz="1400"/>
              <a:t>Physical and Chemical Changes</a:t>
            </a:r>
          </a:p>
          <a:p>
            <a:pPr lvl="0" rtl="0">
              <a:spcBef>
                <a:spcPts val="0"/>
              </a:spcBef>
              <a:buNone/>
            </a:pPr>
            <a:r>
              <a:t/>
            </a:r>
            <a:endParaRPr sz="1800"/>
          </a:p>
          <a:p>
            <a:pPr lvl="0" rtl="0">
              <a:spcBef>
                <a:spcPts val="0"/>
              </a:spcBef>
              <a:buNone/>
            </a:pPr>
            <a:r>
              <a:rPr b="1" lang="en" sz="1800"/>
              <a:t>Review Activity:</a:t>
            </a:r>
          </a:p>
          <a:p>
            <a:pPr indent="-317500" lvl="0" marL="457200">
              <a:spcBef>
                <a:spcPts val="0"/>
              </a:spcBef>
              <a:buSzPct val="100000"/>
            </a:pPr>
            <a:r>
              <a:rPr lang="en" sz="1400"/>
              <a:t>Worksheet</a:t>
            </a:r>
          </a:p>
        </p:txBody>
      </p:sp>
      <p:pic>
        <p:nvPicPr>
          <p:cNvPr id="98" name="Shape 98"/>
          <p:cNvPicPr preferRelativeResize="0"/>
          <p:nvPr/>
        </p:nvPicPr>
        <p:blipFill>
          <a:blip r:embed="rId3">
            <a:alphaModFix/>
          </a:blip>
          <a:stretch>
            <a:fillRect/>
          </a:stretch>
        </p:blipFill>
        <p:spPr>
          <a:xfrm>
            <a:off x="3006449" y="754781"/>
            <a:ext cx="2807999" cy="3633906"/>
          </a:xfrm>
          <a:prstGeom prst="rect">
            <a:avLst/>
          </a:prstGeom>
          <a:noFill/>
          <a:ln>
            <a:noFill/>
          </a:ln>
        </p:spPr>
      </p:pic>
      <p:pic>
        <p:nvPicPr>
          <p:cNvPr id="99" name="Shape 99"/>
          <p:cNvPicPr preferRelativeResize="0"/>
          <p:nvPr/>
        </p:nvPicPr>
        <p:blipFill>
          <a:blip r:embed="rId4">
            <a:alphaModFix/>
          </a:blip>
          <a:stretch>
            <a:fillRect/>
          </a:stretch>
        </p:blipFill>
        <p:spPr>
          <a:xfrm>
            <a:off x="6095050" y="754805"/>
            <a:ext cx="2807999" cy="3633881"/>
          </a:xfrm>
          <a:prstGeom prst="rect">
            <a:avLst/>
          </a:prstGeom>
          <a:noFill/>
          <a:ln>
            <a:noFill/>
          </a:ln>
        </p:spPr>
      </p:pic>
      <p:sp>
        <p:nvSpPr>
          <p:cNvPr id="100" name="Shape 100"/>
          <p:cNvSpPr txBox="1"/>
          <p:nvPr>
            <p:ph type="title"/>
          </p:nvPr>
        </p:nvSpPr>
        <p:spPr>
          <a:xfrm>
            <a:off x="335475" y="543125"/>
            <a:ext cx="2807999" cy="755699"/>
          </a:xfrm>
          <a:prstGeom prst="rect">
            <a:avLst/>
          </a:prstGeom>
        </p:spPr>
        <p:txBody>
          <a:bodyPr anchorCtr="0" anchor="b" bIns="91425" lIns="91425" rIns="91425" tIns="91425">
            <a:noAutofit/>
          </a:bodyPr>
          <a:lstStyle/>
          <a:p>
            <a:pPr lvl="0">
              <a:spcBef>
                <a:spcPts val="0"/>
              </a:spcBef>
              <a:buNone/>
            </a:pPr>
            <a:r>
              <a:rPr lang="en"/>
              <a:t>Phase Change Lab</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4835400" y="1134900"/>
            <a:ext cx="4045199" cy="1710300"/>
          </a:xfrm>
          <a:prstGeom prst="rect">
            <a:avLst/>
          </a:prstGeom>
        </p:spPr>
        <p:txBody>
          <a:bodyPr anchorCtr="0" anchor="b" bIns="91425" lIns="91425" rIns="91425" tIns="91425">
            <a:noAutofit/>
          </a:bodyPr>
          <a:lstStyle/>
          <a:p>
            <a:pPr lvl="0">
              <a:spcBef>
                <a:spcPts val="0"/>
              </a:spcBef>
              <a:buNone/>
            </a:pPr>
            <a:r>
              <a:rPr lang="en">
                <a:solidFill>
                  <a:schemeClr val="lt1"/>
                </a:solidFill>
              </a:rPr>
              <a:t>Hot Chocolate Lab</a:t>
            </a:r>
          </a:p>
        </p:txBody>
      </p:sp>
      <p:pic>
        <p:nvPicPr>
          <p:cNvPr id="106" name="Shape 106"/>
          <p:cNvPicPr preferRelativeResize="0"/>
          <p:nvPr/>
        </p:nvPicPr>
        <p:blipFill>
          <a:blip r:embed="rId3">
            <a:alphaModFix/>
          </a:blip>
          <a:stretch>
            <a:fillRect/>
          </a:stretch>
        </p:blipFill>
        <p:spPr>
          <a:xfrm>
            <a:off x="180550" y="1134899"/>
            <a:ext cx="4197149" cy="2570750"/>
          </a:xfrm>
          <a:prstGeom prst="rect">
            <a:avLst/>
          </a:prstGeom>
          <a:noFill/>
          <a:ln>
            <a:noFill/>
          </a:ln>
        </p:spPr>
      </p:pic>
      <p:sp>
        <p:nvSpPr>
          <p:cNvPr id="107" name="Shape 107"/>
          <p:cNvSpPr txBox="1"/>
          <p:nvPr>
            <p:ph idx="1" type="subTitle"/>
          </p:nvPr>
        </p:nvSpPr>
        <p:spPr>
          <a:xfrm>
            <a:off x="4512325" y="2968800"/>
            <a:ext cx="4045199" cy="13455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1800">
                <a:solidFill>
                  <a:schemeClr val="lt1"/>
                </a:solidFill>
              </a:rPr>
              <a:t>(1 Period)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Hot Chocolate Lab</a:t>
            </a:r>
          </a:p>
        </p:txBody>
      </p:sp>
      <p:sp>
        <p:nvSpPr>
          <p:cNvPr id="113" name="Shape 113"/>
          <p:cNvSpPr txBox="1"/>
          <p:nvPr>
            <p:ph idx="1" type="body"/>
          </p:nvPr>
        </p:nvSpPr>
        <p:spPr>
          <a:xfrm>
            <a:off x="311700" y="1152475"/>
            <a:ext cx="3598799" cy="3416400"/>
          </a:xfrm>
          <a:prstGeom prst="rect">
            <a:avLst/>
          </a:prstGeom>
        </p:spPr>
        <p:txBody>
          <a:bodyPr anchorCtr="0" anchor="t" bIns="91425" lIns="91425" rIns="91425" tIns="91425">
            <a:noAutofit/>
          </a:bodyPr>
          <a:lstStyle/>
          <a:p>
            <a:pPr lvl="0" rtl="0">
              <a:spcBef>
                <a:spcPts val="0"/>
              </a:spcBef>
              <a:buClr>
                <a:srgbClr val="000000"/>
              </a:buClr>
              <a:buSzPct val="45833"/>
              <a:buFont typeface="Arial"/>
              <a:buNone/>
            </a:pPr>
            <a:r>
              <a:rPr b="1" lang="en" sz="2400"/>
              <a:t>Concepts:</a:t>
            </a:r>
          </a:p>
          <a:p>
            <a:pPr indent="-228600" lvl="0" marL="457200" rtl="0">
              <a:spcBef>
                <a:spcPts val="0"/>
              </a:spcBef>
            </a:pPr>
            <a:r>
              <a:rPr lang="en"/>
              <a:t>Conservation of Matter</a:t>
            </a:r>
          </a:p>
          <a:p>
            <a:pPr indent="-228600" lvl="0" marL="457200" rtl="0">
              <a:spcBef>
                <a:spcPts val="0"/>
              </a:spcBef>
            </a:pPr>
            <a:r>
              <a:rPr lang="en"/>
              <a:t>Physical vs Chemical Changes</a:t>
            </a:r>
          </a:p>
          <a:p>
            <a:pPr indent="-228600" lvl="0" marL="457200" rtl="0">
              <a:spcBef>
                <a:spcPts val="0"/>
              </a:spcBef>
            </a:pPr>
            <a:r>
              <a:rPr lang="en"/>
              <a:t>Dissolving</a:t>
            </a:r>
          </a:p>
        </p:txBody>
      </p:sp>
      <p:pic>
        <p:nvPicPr>
          <p:cNvPr id="114" name="Shape 114"/>
          <p:cNvPicPr preferRelativeResize="0"/>
          <p:nvPr/>
        </p:nvPicPr>
        <p:blipFill>
          <a:blip r:embed="rId3">
            <a:alphaModFix/>
          </a:blip>
          <a:stretch>
            <a:fillRect/>
          </a:stretch>
        </p:blipFill>
        <p:spPr>
          <a:xfrm>
            <a:off x="4552498" y="354949"/>
            <a:ext cx="3425975" cy="443362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Making Snow Lab (1-2 Periods)</a:t>
            </a:r>
          </a:p>
        </p:txBody>
      </p:sp>
      <p:sp>
        <p:nvSpPr>
          <p:cNvPr id="120" name="Shape 120"/>
          <p:cNvSpPr txBox="1"/>
          <p:nvPr>
            <p:ph idx="1" type="body"/>
          </p:nvPr>
        </p:nvSpPr>
        <p:spPr>
          <a:xfrm>
            <a:off x="311700" y="1152475"/>
            <a:ext cx="5803799" cy="3390300"/>
          </a:xfrm>
          <a:prstGeom prst="rect">
            <a:avLst/>
          </a:prstGeom>
        </p:spPr>
        <p:txBody>
          <a:bodyPr anchorCtr="0" anchor="t" bIns="91425" lIns="91425" rIns="91425" tIns="91425">
            <a:noAutofit/>
          </a:bodyPr>
          <a:lstStyle/>
          <a:p>
            <a:pPr lvl="0" rtl="0">
              <a:lnSpc>
                <a:spcPct val="100000"/>
              </a:lnSpc>
              <a:spcBef>
                <a:spcPts val="0"/>
              </a:spcBef>
              <a:buNone/>
            </a:pPr>
            <a:r>
              <a:rPr lang="en"/>
              <a:t>Journal Overview:</a:t>
            </a:r>
          </a:p>
          <a:p>
            <a:pPr indent="-228600" lvl="0" marL="457200" rtl="0">
              <a:lnSpc>
                <a:spcPct val="100000"/>
              </a:lnSpc>
              <a:spcBef>
                <a:spcPts val="0"/>
              </a:spcBef>
            </a:pPr>
            <a:r>
              <a:rPr lang="en"/>
              <a:t>Record observations</a:t>
            </a:r>
          </a:p>
          <a:p>
            <a:pPr indent="-228600" lvl="0" marL="457200" rtl="0">
              <a:lnSpc>
                <a:spcPct val="100000"/>
              </a:lnSpc>
              <a:spcBef>
                <a:spcPts val="0"/>
              </a:spcBef>
            </a:pPr>
            <a:r>
              <a:rPr lang="en"/>
              <a:t>Write the post-lab discussion question and answer them</a:t>
            </a:r>
          </a:p>
          <a:p>
            <a:pPr lvl="0" rtl="0">
              <a:lnSpc>
                <a:spcPct val="100000"/>
              </a:lnSpc>
              <a:spcBef>
                <a:spcPts val="0"/>
              </a:spcBef>
              <a:buNone/>
            </a:pPr>
            <a:r>
              <a:rPr lang="en"/>
              <a:t>Objective</a:t>
            </a:r>
          </a:p>
          <a:p>
            <a:pPr indent="-228600" lvl="0" marL="457200" rtl="0">
              <a:lnSpc>
                <a:spcPct val="100000"/>
              </a:lnSpc>
              <a:spcBef>
                <a:spcPts val="0"/>
              </a:spcBef>
            </a:pPr>
            <a:r>
              <a:rPr lang="en"/>
              <a:t>Work through an example of a physical reaction; substances will physically change but there is no chemical reaction</a:t>
            </a:r>
          </a:p>
          <a:p>
            <a:pPr indent="-228600" lvl="0" marL="457200">
              <a:lnSpc>
                <a:spcPct val="100000"/>
              </a:lnSpc>
              <a:spcBef>
                <a:spcPts val="0"/>
              </a:spcBef>
            </a:pPr>
            <a:r>
              <a:rPr lang="en"/>
              <a:t>Discovering a process that is used in the real world while having fun</a:t>
            </a:r>
          </a:p>
        </p:txBody>
      </p:sp>
      <p:pic>
        <p:nvPicPr>
          <p:cNvPr id="121" name="Shape 121"/>
          <p:cNvPicPr preferRelativeResize="0"/>
          <p:nvPr/>
        </p:nvPicPr>
        <p:blipFill>
          <a:blip r:embed="rId3">
            <a:alphaModFix/>
          </a:blip>
          <a:stretch>
            <a:fillRect/>
          </a:stretch>
        </p:blipFill>
        <p:spPr>
          <a:xfrm>
            <a:off x="5779300" y="488725"/>
            <a:ext cx="3219101" cy="2496576"/>
          </a:xfrm>
          <a:prstGeom prst="rect">
            <a:avLst/>
          </a:prstGeom>
          <a:noFill/>
          <a:ln>
            <a:noFill/>
          </a:ln>
        </p:spPr>
      </p:pic>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