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/>
          <p:nvPr/>
        </p:nvSpPr>
        <p:spPr>
          <a:xfrm rot="10800000" flipH="1">
            <a:off y="1541738" x="0"/>
            <a:ext cy="915711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y="0" x="0"/>
            <a:ext cy="16001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 rot="-186991">
            <a:off y="2348618" x="1102116"/>
            <a:ext cy="393946" cx="7576304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SzPct val="100000"/>
              <a:buNone/>
              <a:defRPr sz="2000"/>
            </a:lvl1pPr>
            <a:lvl2pPr>
              <a:spcBef>
                <a:spcPts val="0"/>
              </a:spcBef>
              <a:buSzPct val="100000"/>
              <a:buNone/>
              <a:defRPr sz="2000"/>
            </a:lvl2pPr>
            <a:lvl3pPr>
              <a:spcBef>
                <a:spcPts val="0"/>
              </a:spcBef>
              <a:buSzPct val="100000"/>
              <a:buNone/>
              <a:defRPr sz="2000"/>
            </a:lvl3pPr>
            <a:lvl4pPr>
              <a:spcBef>
                <a:spcPts val="0"/>
              </a:spcBef>
              <a:buSzPct val="100000"/>
              <a:buNone/>
              <a:defRPr sz="2000"/>
            </a:lvl4pPr>
            <a:lvl5pPr>
              <a:spcBef>
                <a:spcPts val="0"/>
              </a:spcBef>
              <a:buSzPct val="100000"/>
              <a:buNone/>
              <a:defRPr sz="2000"/>
            </a:lvl5pPr>
            <a:lvl6pPr>
              <a:spcBef>
                <a:spcPts val="0"/>
              </a:spcBef>
              <a:buSzPct val="100000"/>
              <a:buNone/>
              <a:defRPr sz="2000"/>
            </a:lvl6pPr>
            <a:lvl7pPr>
              <a:spcBef>
                <a:spcPts val="0"/>
              </a:spcBef>
              <a:buSzPct val="100000"/>
              <a:buNone/>
              <a:defRPr sz="2000"/>
            </a:lvl7pPr>
            <a:lvl8pPr>
              <a:spcBef>
                <a:spcPts val="0"/>
              </a:spcBef>
              <a:buSzPct val="100000"/>
              <a:buNone/>
              <a:defRPr sz="2000"/>
            </a:lvl8pPr>
            <a:lvl9pPr>
              <a:spcBef>
                <a:spcPts val="0"/>
              </a:spcBef>
              <a:buSzPct val="100000"/>
              <a:buNone/>
              <a:defRPr sz="2000"/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-180223">
            <a:off y="1841105" x="472457"/>
            <a:ext cy="337146" cx="498084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ctrTitle"/>
          </p:nvPr>
        </p:nvSpPr>
        <p:spPr>
          <a:xfrm rot="-183804">
            <a:off y="1005108" x="1035602"/>
            <a:ext cy="1067996" cx="7763693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b="1" sz="4800"/>
            </a:lvl1pPr>
            <a:lvl2pPr>
              <a:spcBef>
                <a:spcPts val="0"/>
              </a:spcBef>
              <a:buSzPct val="100000"/>
              <a:defRPr b="1" sz="4800"/>
            </a:lvl2pPr>
            <a:lvl3pPr>
              <a:spcBef>
                <a:spcPts val="0"/>
              </a:spcBef>
              <a:buSzPct val="100000"/>
              <a:defRPr b="1" sz="4800"/>
            </a:lvl3pPr>
            <a:lvl4pPr>
              <a:spcBef>
                <a:spcPts val="0"/>
              </a:spcBef>
              <a:buSzPct val="100000"/>
              <a:defRPr b="1" sz="4800"/>
            </a:lvl4pPr>
            <a:lvl5pPr>
              <a:spcBef>
                <a:spcPts val="0"/>
              </a:spcBef>
              <a:buSzPct val="100000"/>
              <a:defRPr b="1" sz="4800"/>
            </a:lvl5pPr>
            <a:lvl6pPr>
              <a:spcBef>
                <a:spcPts val="0"/>
              </a:spcBef>
              <a:buSzPct val="100000"/>
              <a:defRPr b="1" sz="4800"/>
            </a:lvl6pPr>
            <a:lvl7pPr>
              <a:spcBef>
                <a:spcPts val="0"/>
              </a:spcBef>
              <a:buSzPct val="100000"/>
              <a:defRPr b="1" sz="4800"/>
            </a:lvl7pPr>
            <a:lvl8pPr>
              <a:spcBef>
                <a:spcPts val="0"/>
              </a:spcBef>
              <a:buSzPct val="100000"/>
              <a:defRPr b="1" sz="4800"/>
            </a:lvl8pPr>
            <a:lvl9pPr>
              <a:spcBef>
                <a:spcPts val="0"/>
              </a:spcBef>
              <a:buSzPct val="100000"/>
              <a:defRPr b="1" sz="4800"/>
            </a:lvl9pPr>
          </a:lstStyle>
          <a:p/>
        </p:txBody>
      </p:sp>
      <p:sp>
        <p:nvSpPr>
          <p:cNvPr id="20" name="Shape 20"/>
          <p:cNvSpPr/>
          <p:nvPr/>
        </p:nvSpPr>
        <p:spPr>
          <a:xfrm flipH="1">
            <a:off y="2633472" x="0"/>
            <a:ext cy="2511742" cx="9143999"/>
          </a:xfrm>
          <a:custGeom>
            <a:pathLst>
              <a:path w="9144000" extrusionOk="0" h="3429000">
                <a:moveTo>
                  <a:pt y="0" x="0"/>
                </a:moveTo>
                <a:lnTo>
                  <a:pt y="762000" x="0"/>
                </a:lnTo>
                <a:lnTo>
                  <a:pt y="3429000" x="0"/>
                </a:lnTo>
                <a:lnTo>
                  <a:pt y="3429000" x="9144000"/>
                </a:lnTo>
                <a:lnTo>
                  <a:pt y="762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-213060">
            <a:off y="2871570" x="920480"/>
            <a:ext cy="216699" cx="60109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/>
        </p:nvSpPr>
        <p:spPr>
          <a:xfrm flipH="1">
            <a:off y="4686300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-85925">
            <a:off y="4632406" x="919151"/>
            <a:ext cy="220614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 rot="10800000" flipH="1">
            <a:off y="-703" x="0"/>
            <a:ext cy="1086553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y="0" x="0"/>
            <a:ext cy="1025050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y="4745735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/>
          <p:nvPr/>
        </p:nvSpPr>
        <p:spPr>
          <a:xfrm rot="-180223">
            <a:off y="526655" x="701058"/>
            <a:ext cy="337146" cx="498084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 rot="-85925">
            <a:off y="4721779" x="916433"/>
            <a:ext cy="237220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/>
        </p:nvSpPr>
        <p:spPr>
          <a:xfrm flipH="1">
            <a:off y="4686300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rot="-85925">
            <a:off y="4632406" x="919151"/>
            <a:ext cy="220614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10800000" flipH="1">
            <a:off y="-703" x="0"/>
            <a:ext cy="1086553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 rot="10800000" flipH="1">
            <a:off y="0" x="0"/>
            <a:ext cy="1025050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-180223">
            <a:off y="526655" x="701058"/>
            <a:ext cy="337146" cx="498084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/>
          <p:nvPr/>
        </p:nvSpPr>
        <p:spPr>
          <a:xfrm rot="-85925">
            <a:off y="4721779" x="916433"/>
            <a:ext cy="237220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3945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200150" x="4648200"/>
            <a:ext cy="33945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/>
          <p:nvPr/>
        </p:nvSpPr>
        <p:spPr>
          <a:xfrm flipH="1">
            <a:off y="4745735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/>
        </p:nvSpPr>
        <p:spPr>
          <a:xfrm flipH="1">
            <a:off y="4686300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/>
        </p:nvSpPr>
        <p:spPr>
          <a:xfrm rot="-85925">
            <a:off y="4632406" x="919151"/>
            <a:ext cy="220614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 rot="10800000" flipH="1">
            <a:off y="-703" x="0"/>
            <a:ext cy="1086553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10800000" flipH="1">
            <a:off y="0" x="0"/>
            <a:ext cy="1025050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 rot="-180223">
            <a:off y="526655" x="701058"/>
            <a:ext cy="337146" cx="498084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/>
          <p:nvPr/>
        </p:nvSpPr>
        <p:spPr>
          <a:xfrm rot="-85925">
            <a:off y="4721779" x="916433"/>
            <a:ext cy="237220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y="4745735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/>
        </p:nvSpPr>
        <p:spPr>
          <a:xfrm flipH="1">
            <a:off y="4686300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rot="-85925">
            <a:off y="4632406" x="919151"/>
            <a:ext cy="220614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 rot="10800000" flipH="1">
            <a:off y="-703" x="0"/>
            <a:ext cy="1086553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 rot="-90017">
            <a:off y="4338182" x="999515"/>
            <a:ext cy="355283" cx="5568708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57" name="Shape 57"/>
          <p:cNvSpPr/>
          <p:nvPr/>
        </p:nvSpPr>
        <p:spPr>
          <a:xfrm rot="10800000" flipH="1">
            <a:off y="0" x="0"/>
            <a:ext cy="1025050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 rot="-85925">
            <a:off y="4721779" x="916433"/>
            <a:ext cy="237220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 flipH="1">
            <a:off y="4745735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 flipH="1">
            <a:off y="4686300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 rot="-85925">
            <a:off y="4632406" x="919151"/>
            <a:ext cy="220614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 rot="10800000" flipH="1">
            <a:off y="-703" x="0"/>
            <a:ext cy="1086553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 rot="10800000" flipH="1">
            <a:off y="0" x="0"/>
            <a:ext cy="1025050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 rot="-85925">
            <a:off y="4721779" x="916433"/>
            <a:ext cy="237220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 flipH="1">
            <a:off y="4745735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960F0F"/>
            </a:gs>
            <a:gs pos="100000">
              <a:srgbClr val="C82009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5" name="Shape 5"/>
          <p:cNvCxnSpPr/>
          <p:nvPr/>
        </p:nvCxnSpPr>
        <p:spPr>
          <a:xfrm>
            <a:off y="57150" x="76200"/>
            <a:ext cy="5029199" cx="0"/>
          </a:xfrm>
          <a:prstGeom prst="straightConnector1">
            <a:avLst/>
          </a:prstGeom>
          <a:noFill/>
          <a:ln w="107950" cap="flat">
            <a:solidFill>
              <a:srgbClr val="D23927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" name="Shape 6"/>
          <p:cNvCxnSpPr/>
          <p:nvPr/>
        </p:nvCxnSpPr>
        <p:spPr>
          <a:xfrm>
            <a:off y="57150" x="9067800"/>
            <a:ext cy="5029199" cx="0"/>
          </a:xfrm>
          <a:prstGeom prst="straightConnector1">
            <a:avLst/>
          </a:prstGeom>
          <a:noFill/>
          <a:ln w="114300" cap="flat">
            <a:solidFill>
              <a:srgbClr val="D23927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" name="Shape 7"/>
          <p:cNvCxnSpPr/>
          <p:nvPr/>
        </p:nvCxnSpPr>
        <p:spPr>
          <a:xfrm>
            <a:off y="57150" x="533399"/>
            <a:ext cy="5029199" cx="0"/>
          </a:xfrm>
          <a:prstGeom prst="straightConnector1">
            <a:avLst/>
          </a:prstGeom>
          <a:noFill/>
          <a:ln w="69850" cap="flat">
            <a:solidFill>
              <a:srgbClr val="D23927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" name="Shape 8"/>
          <p:cNvCxnSpPr/>
          <p:nvPr/>
        </p:nvCxnSpPr>
        <p:spPr>
          <a:xfrm flipH="1">
            <a:off y="57150" x="914400"/>
            <a:ext cy="4743600" cx="152399"/>
          </a:xfrm>
          <a:prstGeom prst="straightConnector1">
            <a:avLst/>
          </a:prstGeom>
          <a:noFill/>
          <a:ln w="152400" cap="flat">
            <a:solidFill>
              <a:srgbClr val="D23927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9" name="Shape 9"/>
          <p:cNvSpPr/>
          <p:nvPr/>
        </p:nvSpPr>
        <p:spPr>
          <a:xfrm>
            <a:off y="57150" x="110055"/>
            <a:ext cy="4972047" cx="1698625"/>
          </a:xfrm>
          <a:custGeom>
            <a:pathLst>
              <a:path w="1070" extrusionOk="0" h="4154">
                <a:moveTo>
                  <a:pt y="0" x="4"/>
                </a:moveTo>
                <a:lnTo>
                  <a:pt y="0" x="4"/>
                </a:lnTo>
                <a:lnTo>
                  <a:pt y="74" x="2"/>
                </a:lnTo>
                <a:lnTo>
                  <a:pt y="162" x="0"/>
                </a:lnTo>
                <a:lnTo>
                  <a:pt y="280" x="0"/>
                </a:lnTo>
                <a:lnTo>
                  <a:pt y="426" x="4"/>
                </a:lnTo>
                <a:lnTo>
                  <a:pt y="594" x="10"/>
                </a:lnTo>
                <a:lnTo>
                  <a:pt y="686" x="16"/>
                </a:lnTo>
                <a:lnTo>
                  <a:pt y="782" x="22"/>
                </a:lnTo>
                <a:lnTo>
                  <a:pt y="884" x="30"/>
                </a:lnTo>
                <a:lnTo>
                  <a:pt y="990" x="42"/>
                </a:lnTo>
                <a:lnTo>
                  <a:pt y="1098" x="54"/>
                </a:lnTo>
                <a:lnTo>
                  <a:pt y="1210" x="68"/>
                </a:lnTo>
                <a:lnTo>
                  <a:pt y="1324" x="86"/>
                </a:lnTo>
                <a:lnTo>
                  <a:pt y="1442" x="104"/>
                </a:lnTo>
                <a:lnTo>
                  <a:pt y="1562" x="126"/>
                </a:lnTo>
                <a:lnTo>
                  <a:pt y="1682" x="152"/>
                </a:lnTo>
                <a:lnTo>
                  <a:pt y="1804" x="178"/>
                </a:lnTo>
                <a:lnTo>
                  <a:pt y="1928" x="210"/>
                </a:lnTo>
                <a:lnTo>
                  <a:pt y="2050" x="244"/>
                </a:lnTo>
                <a:lnTo>
                  <a:pt y="2174" x="280"/>
                </a:lnTo>
                <a:lnTo>
                  <a:pt y="2298" x="322"/>
                </a:lnTo>
                <a:lnTo>
                  <a:pt y="2420" x="366"/>
                </a:lnTo>
                <a:lnTo>
                  <a:pt y="2542" x="416"/>
                </a:lnTo>
                <a:lnTo>
                  <a:pt y="2662" x="468"/>
                </a:lnTo>
                <a:lnTo>
                  <a:pt y="2722" x="496"/>
                </a:lnTo>
                <a:lnTo>
                  <a:pt y="2780" x="524"/>
                </a:lnTo>
                <a:lnTo>
                  <a:pt y="2838" x="554"/>
                </a:lnTo>
                <a:lnTo>
                  <a:pt y="2896" x="586"/>
                </a:lnTo>
                <a:lnTo>
                  <a:pt y="2896" x="586"/>
                </a:lnTo>
                <a:lnTo>
                  <a:pt y="3018" x="652"/>
                </a:lnTo>
                <a:lnTo>
                  <a:pt y="3132" x="714"/>
                </a:lnTo>
                <a:lnTo>
                  <a:pt y="3238" x="768"/>
                </a:lnTo>
                <a:lnTo>
                  <a:pt y="3336" x="816"/>
                </a:lnTo>
                <a:lnTo>
                  <a:pt y="3426" x="860"/>
                </a:lnTo>
                <a:lnTo>
                  <a:pt y="3510" x="900"/>
                </a:lnTo>
                <a:lnTo>
                  <a:pt y="3588" x="934"/>
                </a:lnTo>
                <a:lnTo>
                  <a:pt y="3658" x="964"/>
                </a:lnTo>
                <a:lnTo>
                  <a:pt y="3724" x="988"/>
                </a:lnTo>
                <a:lnTo>
                  <a:pt y="3782" x="1010"/>
                </a:lnTo>
                <a:lnTo>
                  <a:pt y="3836" x="1028"/>
                </a:lnTo>
                <a:lnTo>
                  <a:pt y="3884" x="1042"/>
                </a:lnTo>
                <a:lnTo>
                  <a:pt y="3926" x="1052"/>
                </a:lnTo>
                <a:lnTo>
                  <a:pt y="3964" x="1060"/>
                </a:lnTo>
                <a:lnTo>
                  <a:pt y="3998" x="1066"/>
                </a:lnTo>
                <a:lnTo>
                  <a:pt y="4028" x="1068"/>
                </a:lnTo>
                <a:lnTo>
                  <a:pt y="4054" x="1070"/>
                </a:lnTo>
                <a:lnTo>
                  <a:pt y="4074" x="1068"/>
                </a:lnTo>
                <a:lnTo>
                  <a:pt y="4094" x="1066"/>
                </a:lnTo>
                <a:lnTo>
                  <a:pt y="4108" x="1060"/>
                </a:lnTo>
                <a:lnTo>
                  <a:pt y="4122" x="1056"/>
                </a:lnTo>
                <a:lnTo>
                  <a:pt y="4132" x="1050"/>
                </a:lnTo>
                <a:lnTo>
                  <a:pt y="4138" x="1042"/>
                </a:lnTo>
                <a:lnTo>
                  <a:pt y="4144" x="1034"/>
                </a:lnTo>
                <a:lnTo>
                  <a:pt y="4148" x="1028"/>
                </a:lnTo>
                <a:lnTo>
                  <a:pt y="4152" x="1020"/>
                </a:lnTo>
                <a:lnTo>
                  <a:pt y="4154" x="1006"/>
                </a:lnTo>
                <a:lnTo>
                  <a:pt y="4152" x="998"/>
                </a:lnTo>
                <a:lnTo>
                  <a:pt y="4152" x="994"/>
                </a:lnTo>
              </a:path>
            </a:pathLst>
          </a:custGeom>
          <a:noFill/>
          <a:ln w="25400" cap="flat">
            <a:solidFill>
              <a:srgbClr val="D23927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y="4114800" x="7839160"/>
            <a:ext cy="597693" cx="1181100"/>
          </a:xfrm>
          <a:custGeom>
            <a:pathLst>
              <a:path w="744" extrusionOk="0" h="502">
                <a:moveTo>
                  <a:pt y="502" x="0"/>
                </a:moveTo>
                <a:lnTo>
                  <a:pt y="502" x="0"/>
                </a:lnTo>
                <a:lnTo>
                  <a:pt y="482" x="4"/>
                </a:lnTo>
                <a:lnTo>
                  <a:pt y="460" x="10"/>
                </a:lnTo>
                <a:lnTo>
                  <a:pt y="430" x="20"/>
                </a:lnTo>
                <a:lnTo>
                  <a:pt y="396" x="36"/>
                </a:lnTo>
                <a:lnTo>
                  <a:pt y="358" x="56"/>
                </a:lnTo>
                <a:lnTo>
                  <a:pt y="316" x="84"/>
                </a:lnTo>
                <a:lnTo>
                  <a:pt y="294" x="100"/>
                </a:lnTo>
                <a:lnTo>
                  <a:pt y="272" x="118"/>
                </a:lnTo>
                <a:lnTo>
                  <a:pt y="248" x="138"/>
                </a:lnTo>
                <a:lnTo>
                  <a:pt y="226" x="160"/>
                </a:lnTo>
                <a:lnTo>
                  <a:pt y="204" x="184"/>
                </a:lnTo>
                <a:lnTo>
                  <a:pt y="182" x="212"/>
                </a:lnTo>
                <a:lnTo>
                  <a:pt y="162" x="240"/>
                </a:lnTo>
                <a:lnTo>
                  <a:pt y="140" x="272"/>
                </a:lnTo>
                <a:lnTo>
                  <a:pt y="120" x="306"/>
                </a:lnTo>
                <a:lnTo>
                  <a:pt y="102" x="342"/>
                </a:lnTo>
                <a:lnTo>
                  <a:pt y="84" x="382"/>
                </a:lnTo>
                <a:lnTo>
                  <a:pt y="66" x="424"/>
                </a:lnTo>
                <a:lnTo>
                  <a:pt y="52" x="470"/>
                </a:lnTo>
                <a:lnTo>
                  <a:pt y="38" x="518"/>
                </a:lnTo>
                <a:lnTo>
                  <a:pt y="26" x="570"/>
                </a:lnTo>
                <a:lnTo>
                  <a:pt y="16" x="624"/>
                </a:lnTo>
                <a:lnTo>
                  <a:pt y="6" x="682"/>
                </a:lnTo>
                <a:lnTo>
                  <a:pt y="0" x="744"/>
                </a:lnTo>
              </a:path>
            </a:pathLst>
          </a:custGeom>
          <a:noFill/>
          <a:ln w="25400" cap="flat">
            <a:solidFill>
              <a:srgbClr val="CB2813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2652712" x="8273122"/>
            <a:ext cy="1955006" cx="777875"/>
          </a:xfrm>
          <a:custGeom>
            <a:pathLst>
              <a:path w="490" extrusionOk="0" h="1642">
                <a:moveTo>
                  <a:pt y="1642" x="0"/>
                </a:moveTo>
                <a:lnTo>
                  <a:pt y="1642" x="0"/>
                </a:lnTo>
                <a:lnTo>
                  <a:pt y="1624" x="24"/>
                </a:lnTo>
                <a:lnTo>
                  <a:pt y="1600" x="50"/>
                </a:lnTo>
                <a:lnTo>
                  <a:pt y="1564" x="86"/>
                </a:lnTo>
                <a:lnTo>
                  <a:pt y="1518" x="126"/>
                </a:lnTo>
                <a:lnTo>
                  <a:pt y="1490" x="148"/>
                </a:lnTo>
                <a:lnTo>
                  <a:pt y="1458" x="172"/>
                </a:lnTo>
                <a:lnTo>
                  <a:pt y="1424" x="196"/>
                </a:lnTo>
                <a:lnTo>
                  <a:pt y="1384" x="220"/>
                </a:lnTo>
                <a:lnTo>
                  <a:pt y="1344" x="244"/>
                </a:lnTo>
                <a:lnTo>
                  <a:pt y="1298" x="268"/>
                </a:lnTo>
                <a:lnTo>
                  <a:pt y="1248" x="292"/>
                </a:lnTo>
                <a:lnTo>
                  <a:pt y="1196" x="316"/>
                </a:lnTo>
                <a:lnTo>
                  <a:pt y="1138" x="340"/>
                </a:lnTo>
                <a:lnTo>
                  <a:pt y="1078" x="362"/>
                </a:lnTo>
                <a:lnTo>
                  <a:pt y="1014" x="384"/>
                </a:lnTo>
                <a:lnTo>
                  <a:pt y="944" x="404"/>
                </a:lnTo>
                <a:lnTo>
                  <a:pt y="870" x="422"/>
                </a:lnTo>
                <a:lnTo>
                  <a:pt y="792" x="438"/>
                </a:lnTo>
                <a:lnTo>
                  <a:pt y="710" x="454"/>
                </a:lnTo>
                <a:lnTo>
                  <a:pt y="624" x="466"/>
                </a:lnTo>
                <a:lnTo>
                  <a:pt y="532" x="476"/>
                </a:lnTo>
                <a:lnTo>
                  <a:pt y="436" x="484"/>
                </a:lnTo>
                <a:lnTo>
                  <a:pt y="334" x="488"/>
                </a:lnTo>
                <a:lnTo>
                  <a:pt y="228" x="490"/>
                </a:lnTo>
                <a:lnTo>
                  <a:pt y="118" x="488"/>
                </a:lnTo>
                <a:lnTo>
                  <a:pt y="0" x="484"/>
                </a:lnTo>
              </a:path>
            </a:pathLst>
          </a:custGeom>
          <a:noFill/>
          <a:ln w="25400" cap="flat">
            <a:solidFill>
              <a:srgbClr val="D0331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 rot="-180107">
            <a:off y="-15156" x="1177259"/>
            <a:ext cy="859014" cx="822077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y="1371600" x="457200"/>
            <a:ext cy="31658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buFont typeface="Trebuchet MS"/>
              <a:defRPr sz="3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buFont typeface="Trebuchet MS"/>
              <a:defRPr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Trebuchet MS"/>
              <a:defRPr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0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8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 rot="-183804">
            <a:off y="1005108" x="1035602"/>
            <a:ext cy="1067996" cx="7763693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Murder Mystery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 rot="-186966">
            <a:off y="2356251" x="629794"/>
            <a:ext cy="393946" cx="83941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Investigators: Peter, Jason, Sawyer, Ronan, and Andrew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 rot="-89980">
            <a:off y="4424283" x="999220"/>
            <a:ext cy="355283" cx="7336313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Knife used to kill Captain Cornball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t="9412" b="12149" r="11465" l="12046"/>
          <a:stretch/>
        </p:blipFill>
        <p:spPr>
          <a:xfrm rot="-5400000">
            <a:off y="-432613" x="2526162"/>
            <a:ext cy="5430500" cx="40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Knife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2 Different Blood Samples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Made Karyotypes of each suspect and Captain Cornball in addition to both crime samples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Karyotype - “Picture” of a person’s chromosomes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Karyotypes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796200" x="1143000"/>
            <a:ext cy="3551099" cx="2872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/>
              <a:t>Top Left - 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Norma Nanny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"/>
              <a:t>Top Right -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Crime Scene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"/>
              <a:t>Bottom Left -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Captain Cornball/Sam Stubs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"/>
              <a:t>Bottom Right - </a:t>
            </a:r>
          </a:p>
          <a:p>
            <a:pPr>
              <a:spcBef>
                <a:spcPts val="0"/>
              </a:spcBef>
              <a:buNone/>
            </a:pPr>
            <a:r>
              <a:rPr sz="1800" lang="en"/>
              <a:t>Crime Scene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y="0" x="4643710"/>
            <a:ext cy="5143497" cx="3277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Blood Types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200150" x="457200"/>
            <a:ext cy="3394500" cx="490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Antiserum (Anti-A or Anti-B) 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Clumping occurs when adding to blood of specific types</a:t>
            </a:r>
          </a:p>
          <a:p>
            <a:pPr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Determined blood types by adding both antiserums to samples and recording clumping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t="26913" b="13569" r="23830" l="19062"/>
          <a:stretch/>
        </p:blipFill>
        <p:spPr>
          <a:xfrm rot="5400000">
            <a:off y="1041072" x="5076038"/>
            <a:ext cy="3061352" cx="391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Knife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201250" x="457200"/>
            <a:ext cy="3393300" cx="464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1800" lang="en"/>
              <a:t>Norma Nanny’s blood (1st blood sample) found in crime scene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1800" lang="en"/>
              <a:t>She says that she cut her hand on a broken glass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1800" lang="en"/>
              <a:t>Bled on knife when she stabbed Cornball (2nd blood sample)</a:t>
            </a:r>
          </a:p>
          <a:p>
            <a:pPr lvl="0">
              <a:spcBef>
                <a:spcPts val="0"/>
              </a:spcBef>
              <a:buNone/>
            </a:pPr>
            <a:r>
              <a:rPr sz="1800" lang="en"/>
              <a:t>	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44225" x="5460200"/>
            <a:ext cy="1907350" cx="340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/>
        </p:nvSpPr>
        <p:spPr>
          <a:xfrm>
            <a:off y="2193600" x="1330650"/>
            <a:ext cy="756299" cx="6482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u="sng" sz="6000"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Death Threat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 rot="-90017">
            <a:off y="4338182" x="999515"/>
            <a:ext cy="355283" cx="5568708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Death Threat to Captain Cornball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y="-27763" x="2740814"/>
            <a:ext cy="4503852" cx="36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Chromatography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200150" x="457200"/>
            <a:ext cy="33945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Used to analyze mixtures/solutions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We used it to analyze which pen was used to write the death threat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62200" x="4955575"/>
            <a:ext cy="3870399" cx="347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Death Threat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3 pens found at crime scene: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Ballpoint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Crayola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Sharpie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Chromatography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t="3252" b="63456" r="57549" l="14719"/>
          <a:stretch/>
        </p:blipFill>
        <p:spPr>
          <a:xfrm>
            <a:off y="1254237" x="1142999"/>
            <a:ext cy="2635025" cx="28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t="2596" b="64452" r="59735" l="12815"/>
          <a:stretch/>
        </p:blipFill>
        <p:spPr>
          <a:xfrm>
            <a:off y="1254225" x="5397375"/>
            <a:ext cy="2635025" cx="281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y="3905450" x="1143000"/>
            <a:ext cy="832799" cx="706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y="3889250" x="1143000"/>
            <a:ext cy="756299" cx="706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From Left to Right: Ballpoint Pen, Crayola Marker, Sharpie Permanent Marker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Crime Scene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302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1600" lang="en"/>
              <a:t>Captain Cornball invites Norma Nanny, Theresa Thyme, Fred Fleckstone, Sam Stubs, and Glen Glendora to a picnic at San Marin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rtl="0" lvl="0" indent="-3302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1600" lang="en"/>
              <a:t>The lights go off and Captain Cornball is found slumped over with a knife in his back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rtl="0" lvl="0" indent="-3302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1600" lang="en"/>
              <a:t>The police arrive and pronounce Captain Cornball dead at the scene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rtl="0" lvl="0" indent="-3302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1600" lang="en"/>
              <a:t>Norma Nanny cut her hand on a piece of broken glass during the confusion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indent="-3302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1600" lang="en"/>
              <a:t>The police analyze the blood on the knife.  There are two types of blood, one of which belongs to Captain Cornball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Death Threat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By comparing our chromatography strips to crime scene sample, we found that the Crayola Marker wrote the threat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Pen is known to belong to Norma Nanny (Killer) and Sam Stubs (accomplice)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/>
        </p:nvSpPr>
        <p:spPr>
          <a:xfrm>
            <a:off y="2193600" x="-150"/>
            <a:ext cy="7562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u="sng" sz="6000"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Knife Fingerprint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Dusted fluorescent powder to highlight print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Lifted fingerprint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When under UV light, fingerprint is easily seen (Use UV shield of course!)</a:t>
            </a: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Knife Fingerprint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 rot="69150">
            <a:off y="1899649" x="394080"/>
            <a:ext cy="2487899" cx="4638638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Crime Scene Print - Arch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sz="2400" lang="en"/>
              <a:t>Fred Fleckstone - Loop 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sz="2400" lang="en"/>
              <a:t>Norma Nanny - Arch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sz="2400" lang="en"/>
              <a:t>Glen Glendora - Whorl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sz="2400" lang="en"/>
              <a:t>Theresa Thyme - Loop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sz="2400" lang="en"/>
              <a:t>Sam Stubs - Loop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7824" x="5199223"/>
            <a:ext cy="4307848" cx="37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 t="3595" b="6070" r="25577" l="39065"/>
          <a:stretch/>
        </p:blipFill>
        <p:spPr>
          <a:xfrm rot="-5400000">
            <a:off y="-1223475" x="2031450"/>
            <a:ext cy="4646499" cx="1363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Before: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sz="1800" lang="en"/>
              <a:t>Norma Nanny (killer) and Sam Stubs (accomplice) wrote a death threat to Captain Cornball (Killed Sam’s “old” wife and had an affair with Norma’s Aunt)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At The Scene: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sz="1800" lang="en"/>
              <a:t>Norma Nanny cut herself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sz="1800" lang="en"/>
              <a:t>Norma Nanny, stabbed Captain Cornball (Thomas Sandstone) using the murder knife</a:t>
            </a:r>
          </a:p>
          <a:p>
            <a:pPr rtl="0" lvl="2" indent="-342900" marL="1371600">
              <a:spcBef>
                <a:spcPts val="0"/>
              </a:spcBef>
              <a:buClr>
                <a:schemeClr val="lt2"/>
              </a:buClr>
              <a:buSzPct val="100000"/>
              <a:buFont typeface="Wingdings"/>
              <a:buChar char="§"/>
            </a:pPr>
            <a:r>
              <a:rPr sz="1800" lang="en"/>
              <a:t>Fingerprints left on knife</a:t>
            </a:r>
          </a:p>
          <a:p>
            <a:pPr rtl="0" lvl="2" indent="-342900" marL="1371600">
              <a:spcBef>
                <a:spcPts val="0"/>
              </a:spcBef>
              <a:buClr>
                <a:schemeClr val="lt2"/>
              </a:buClr>
              <a:buSzPct val="100000"/>
              <a:buFont typeface="Wingdings"/>
              <a:buChar char="§"/>
            </a:pPr>
            <a:r>
              <a:rPr sz="1800" lang="en"/>
              <a:t>Blood from wound is on knife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Norma Nanny (Killer)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Should be sentenced to 25 years in prison to life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Sam Stubs (Accomplice)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Same Sentence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ctrTitle"/>
          </p:nvPr>
        </p:nvSpPr>
        <p:spPr>
          <a:xfrm rot="-183804">
            <a:off y="1486958" x="1133677"/>
            <a:ext cy="1067996" cx="7763693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9600" lang="en"/>
              <a:t>Thank you!</a:t>
            </a:r>
          </a:p>
        </p:txBody>
      </p:sp>
      <p:sp>
        <p:nvSpPr>
          <p:cNvPr id="226" name="Shape 226"/>
          <p:cNvSpPr txBox="1"/>
          <p:nvPr>
            <p:ph idx="1" type="subTitle"/>
          </p:nvPr>
        </p:nvSpPr>
        <p:spPr>
          <a:xfrm rot="-186991">
            <a:off y="2348618" x="1102116"/>
            <a:ext cy="393946" cx="757630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Any Questions?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 rot="-90208">
            <a:off y="4840978" x="5572883"/>
            <a:ext cy="315043" cx="2401126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Crime Scene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Picture 2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t="9215" b="12623" r="11779" l="12611"/>
          <a:stretch/>
        </p:blipFill>
        <p:spPr>
          <a:xfrm>
            <a:off y="677100" x="4975975"/>
            <a:ext cy="3754851" cx="280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t="9669" b="12479" r="12658" l="14000"/>
          <a:stretch/>
        </p:blipFill>
        <p:spPr>
          <a:xfrm>
            <a:off y="711542" x="1431550"/>
            <a:ext cy="3720420" cx="27083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y="4431950" x="1792000"/>
            <a:ext cy="377700" cx="1987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Crime Scene Picture 1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Family Pedigree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9150" x="771836"/>
            <a:ext cy="3576500" cx="760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Thomas Sandstone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y="1112875" x="338525"/>
            <a:ext cy="3571800" cx="772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lt2"/>
                </a:solidFill>
              </a:rPr>
              <a:t>Captain Cornball (Victim)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lt2"/>
                </a:solidFill>
              </a:rPr>
              <a:t>Has affected all guests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lt2"/>
                </a:solidFill>
              </a:rPr>
              <a:t>Claims to have many children from different women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lt2"/>
                </a:solidFill>
              </a:rPr>
              <a:t>Name Change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lt2"/>
                </a:solidFill>
              </a:rPr>
              <a:t>O-Blood Type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lt2"/>
                </a:solidFill>
              </a:rPr>
              <a:t>Thomas Sandstone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lt2"/>
                </a:solidFill>
              </a:rPr>
              <a:t>Is connected with all guests </a:t>
            </a:r>
          </a:p>
          <a:p>
            <a:pPr rtl="0" lvl="2" indent="-342900" marL="13716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■"/>
            </a:pPr>
            <a:r>
              <a:rPr sz="1800" lang="en">
                <a:solidFill>
                  <a:schemeClr val="lt2"/>
                </a:solidFill>
              </a:rPr>
              <a:t>(Children, Daughter-in-law, Step-Children, etc.)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lt2"/>
                </a:solidFill>
              </a:rPr>
              <a:t>Many affairs with different women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lt2"/>
                </a:solidFill>
              </a:rPr>
              <a:t>Name Change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lt2"/>
                </a:solidFill>
              </a:rPr>
              <a:t>O-Blood Type</a:t>
            </a:r>
          </a:p>
          <a:p>
            <a:pPr rtl="0" lvl="1" indent="-342900" marL="9144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lt2"/>
                </a:solidFill>
              </a:rPr>
              <a:t>Missing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Culprit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Norma Nanny - 1st Degree Murder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Has intent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Premeditated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Sam Stubs - Accomplice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Voluntarily helped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Has intent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Premeditated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Present at crime (not accessory)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Motives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Sam Stubs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Captain Cornball killed Sam Stub’s wife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Mother had an affair Captain Cornball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Norma Nanny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Seen plotting with Sam Stubs</a:t>
            </a:r>
          </a:p>
          <a:p>
            <a:pPr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Aunt had an affair with Captain Cornball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Evidence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Murder Weapon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Death Threat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Fingerprint on Glass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/>
        </p:nvSpPr>
        <p:spPr>
          <a:xfrm>
            <a:off y="2193600" x="1330650"/>
            <a:ext cy="756299" cx="6482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u="sng" sz="6000"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Knife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friendly">
  <a:themeElements>
    <a:clrScheme name="Custom 432">
      <a:dk1>
        <a:srgbClr val="CA0001"/>
      </a:dk1>
      <a:lt1>
        <a:srgbClr val="ECE47C"/>
      </a:lt1>
      <a:dk2>
        <a:srgbClr val="000000"/>
      </a:dk2>
      <a:lt2>
        <a:srgbClr val="FFFFFF"/>
      </a:lt2>
      <a:accent1>
        <a:srgbClr val="E26F01"/>
      </a:accent1>
      <a:accent2>
        <a:srgbClr val="723C75"/>
      </a:accent2>
      <a:accent3>
        <a:srgbClr val="69B19F"/>
      </a:accent3>
      <a:accent4>
        <a:srgbClr val="BC5828"/>
      </a:accent4>
      <a:accent5>
        <a:srgbClr val="800000"/>
      </a:accent5>
      <a:accent6>
        <a:srgbClr val="333333"/>
      </a:accent6>
      <a:hlink>
        <a:srgbClr val="ECE47C"/>
      </a:hlink>
      <a:folHlink>
        <a:srgbClr val="FF51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